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Masters/slideMaster2.xml" ContentType="application/vnd.openxmlformats-officedocument.presentationml.slideMaster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12"/>
  </p:notesMasterIdLst>
  <p:sldIdLst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</p:sldIdLst>
  <p:sldSz cx="9144000" cy="5143500" type="screen16x9"/>
  <p:notesSz cx="6858000" cy="9144000"/>
  <p:embeddedFontLst>
    <p:embeddedFont>
      <p:font typeface="Bergen Text" pitchFamily="2" charset="0"/>
      <p:regular r:id="rId13"/>
    </p:embeddedFont>
    <p:embeddedFont>
      <p:font typeface="Bergen Text Bold" pitchFamily="2" charset="0"/>
      <p:bold r:id="rId14"/>
    </p:embeddedFont>
    <p:embeddedFont>
      <p:font typeface="HankRnd Black" pitchFamily="2" charset="77"/>
      <p:bold r:id="rId15"/>
    </p:embeddedFont>
    <p:embeddedFont>
      <p:font typeface="Poppins" pitchFamily="2" charset="77"/>
      <p:regular r:id="rId16"/>
      <p:bold r:id="rId17"/>
      <p:italic r:id="rId18"/>
      <p:boldItalic r:id="rId19"/>
    </p:embeddedFont>
    <p:embeddedFont>
      <p:font typeface="Varela Round" pitchFamily="2" charset="-79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nathan Chippindall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246A"/>
    <a:srgbClr val="21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4"/>
    <p:restoredTop sz="82585" autoAdjust="0"/>
  </p:normalViewPr>
  <p:slideViewPr>
    <p:cSldViewPr snapToGrid="0">
      <p:cViewPr varScale="1">
        <p:scale>
          <a:sx n="140" d="100"/>
          <a:sy n="140" d="100"/>
        </p:scale>
        <p:origin x="144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customXml" Target="../customXml/item1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2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 X £100 Amazon gift voucher available to win for each of the digit&lt;all&gt; </a:t>
            </a:r>
            <a:r>
              <a:rPr lang="en-GB" dirty="0" err="1"/>
              <a:t>CSEdWeek</a:t>
            </a:r>
            <a:r>
              <a:rPr lang="en-GB" dirty="0"/>
              <a:t> activities (</a:t>
            </a:r>
            <a:r>
              <a:rPr lang="en-GB" dirty="0" err="1"/>
              <a:t>enviroMe,cold</a:t>
            </a:r>
            <a:r>
              <a:rPr lang="en-GB" dirty="0"/>
              <a:t> feet, tackle coding). Complete a teacher feedback form to be eligible to win. Each pupil feedback form completed for a school will increase the school’s chance of winning by 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E.g. if a teacher completes the form, and 10 students  from the same school complete a form, the school will be entered into the prize draw 11 times.</a:t>
            </a:r>
          </a:p>
        </p:txBody>
      </p:sp>
    </p:spTree>
    <p:extLst>
      <p:ext uri="{BB962C8B-B14F-4D97-AF65-F5344CB8AC3E}">
        <p14:creationId xmlns:p14="http://schemas.microsoft.com/office/powerpoint/2010/main" val="1805595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B8320"/>
              </a:buClr>
              <a:buSzPts val="2800"/>
              <a:buFont typeface="Varela Round"/>
              <a:buNone/>
              <a:defRPr>
                <a:solidFill>
                  <a:srgbClr val="EB832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75050" y="1266900"/>
            <a:ext cx="7653600" cy="27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443"/>
              </a:buClr>
              <a:buSzPts val="1800"/>
              <a:buFont typeface="Poppins"/>
              <a:buChar char="●"/>
              <a:defRPr>
                <a:solidFill>
                  <a:srgbClr val="2624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443"/>
              </a:buClr>
              <a:buSzPts val="1400"/>
              <a:buFont typeface="Poppins"/>
              <a:buChar char="○"/>
              <a:defRPr>
                <a:solidFill>
                  <a:srgbClr val="2624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443"/>
              </a:buClr>
              <a:buSzPts val="1400"/>
              <a:buFont typeface="Poppins"/>
              <a:buChar char="■"/>
              <a:defRPr>
                <a:solidFill>
                  <a:srgbClr val="2624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443"/>
              </a:buClr>
              <a:buSzPts val="1400"/>
              <a:buFont typeface="Poppins"/>
              <a:buChar char="●"/>
              <a:defRPr>
                <a:solidFill>
                  <a:srgbClr val="2624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443"/>
              </a:buClr>
              <a:buSzPts val="1400"/>
              <a:buFont typeface="Poppins"/>
              <a:buChar char="○"/>
              <a:defRPr>
                <a:solidFill>
                  <a:srgbClr val="2624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443"/>
              </a:buClr>
              <a:buSzPts val="1400"/>
              <a:buFont typeface="Poppins"/>
              <a:buChar char="■"/>
              <a:defRPr>
                <a:solidFill>
                  <a:srgbClr val="2624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443"/>
              </a:buClr>
              <a:buSzPts val="1400"/>
              <a:buFont typeface="Poppins"/>
              <a:buChar char="●"/>
              <a:defRPr>
                <a:solidFill>
                  <a:srgbClr val="2624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443"/>
              </a:buClr>
              <a:buSzPts val="1400"/>
              <a:buFont typeface="Poppins"/>
              <a:buChar char="○"/>
              <a:defRPr>
                <a:solidFill>
                  <a:srgbClr val="2624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443"/>
              </a:buClr>
              <a:buSzPts val="1400"/>
              <a:buFont typeface="Poppins"/>
              <a:buChar char="■"/>
              <a:defRPr>
                <a:solidFill>
                  <a:srgbClr val="2624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530058" y="104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B8320"/>
              </a:buClr>
              <a:buSzPts val="2800"/>
              <a:buFont typeface="Varela Round"/>
              <a:buNone/>
              <a:defRPr>
                <a:solidFill>
                  <a:srgbClr val="EB832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" name="Google Shape;114;p28">
            <a:extLst>
              <a:ext uri="{FF2B5EF4-FFF2-40B4-BE49-F238E27FC236}">
                <a16:creationId xmlns:a16="http://schemas.microsoft.com/office/drawing/2014/main" id="{0594E73E-CAC0-DDC6-B83C-937D4D24BFC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34568" t="27373" r="15230" b="36527"/>
          <a:stretch/>
        </p:blipFill>
        <p:spPr>
          <a:xfrm>
            <a:off x="8169325" y="64145"/>
            <a:ext cx="896713" cy="644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B8320"/>
              </a:buClr>
              <a:buSzPts val="2800"/>
              <a:buFont typeface="Varela Round"/>
              <a:buNone/>
              <a:defRPr>
                <a:solidFill>
                  <a:srgbClr val="EB832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775050" y="1266900"/>
            <a:ext cx="7653600" cy="27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443"/>
              </a:buClr>
              <a:buSzPts val="1800"/>
              <a:buFont typeface="Poppins"/>
              <a:buChar char="●"/>
              <a:defRPr>
                <a:solidFill>
                  <a:srgbClr val="2624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443"/>
              </a:buClr>
              <a:buSzPts val="1400"/>
              <a:buFont typeface="Poppins"/>
              <a:buChar char="○"/>
              <a:defRPr>
                <a:solidFill>
                  <a:srgbClr val="2624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443"/>
              </a:buClr>
              <a:buSzPts val="1400"/>
              <a:buFont typeface="Poppins"/>
              <a:buChar char="■"/>
              <a:defRPr>
                <a:solidFill>
                  <a:srgbClr val="2624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443"/>
              </a:buClr>
              <a:buSzPts val="1400"/>
              <a:buFont typeface="Poppins"/>
              <a:buChar char="●"/>
              <a:defRPr>
                <a:solidFill>
                  <a:srgbClr val="2624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443"/>
              </a:buClr>
              <a:buSzPts val="1400"/>
              <a:buFont typeface="Poppins"/>
              <a:buChar char="○"/>
              <a:defRPr>
                <a:solidFill>
                  <a:srgbClr val="2624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443"/>
              </a:buClr>
              <a:buSzPts val="1400"/>
              <a:buFont typeface="Poppins"/>
              <a:buChar char="■"/>
              <a:defRPr>
                <a:solidFill>
                  <a:srgbClr val="2624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443"/>
              </a:buClr>
              <a:buSzPts val="1400"/>
              <a:buFont typeface="Poppins"/>
              <a:buChar char="●"/>
              <a:defRPr>
                <a:solidFill>
                  <a:srgbClr val="2624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443"/>
              </a:buClr>
              <a:buSzPts val="1400"/>
              <a:buFont typeface="Poppins"/>
              <a:buChar char="○"/>
              <a:defRPr>
                <a:solidFill>
                  <a:srgbClr val="2624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443"/>
              </a:buClr>
              <a:buSzPts val="1400"/>
              <a:buFont typeface="Poppins"/>
              <a:buChar char="■"/>
              <a:defRPr>
                <a:solidFill>
                  <a:srgbClr val="2624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530058" y="104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530058" y="104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B8320"/>
              </a:buClr>
              <a:buSzPts val="2800"/>
              <a:buFont typeface="Varela Round"/>
              <a:buNone/>
              <a:defRPr>
                <a:solidFill>
                  <a:srgbClr val="EB832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sldNum" idx="12"/>
          </p:nvPr>
        </p:nvSpPr>
        <p:spPr>
          <a:xfrm>
            <a:off x="8530058" y="104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B8320"/>
              </a:buClr>
              <a:buSzPts val="2800"/>
              <a:buFont typeface="Varela Round"/>
              <a:buNone/>
              <a:defRPr>
                <a:solidFill>
                  <a:srgbClr val="EB832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530058" y="104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sldNum" idx="12"/>
          </p:nvPr>
        </p:nvSpPr>
        <p:spPr>
          <a:xfrm>
            <a:off x="8530058" y="104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8530058" y="104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8530058" y="104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530058" y="104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sldNum" idx="12"/>
          </p:nvPr>
        </p:nvSpPr>
        <p:spPr>
          <a:xfrm>
            <a:off x="8530058" y="104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>
            <a:spLocks noGrp="1"/>
          </p:cNvSpPr>
          <p:nvPr>
            <p:ph type="sldNum" idx="12"/>
          </p:nvPr>
        </p:nvSpPr>
        <p:spPr>
          <a:xfrm>
            <a:off x="8530058" y="104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530058" y="104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530058" y="104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530058" y="104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30058" y="104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530058" y="104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8530058" y="104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ctrTitle"/>
          </p:nvPr>
        </p:nvSpPr>
        <p:spPr>
          <a:xfrm>
            <a:off x="600825" y="2247625"/>
            <a:ext cx="3794400" cy="13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arela Round"/>
              <a:buNone/>
              <a:defRPr sz="36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1"/>
          </p:nvPr>
        </p:nvSpPr>
        <p:spPr>
          <a:xfrm>
            <a:off x="550325" y="3788400"/>
            <a:ext cx="600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8320"/>
              </a:buClr>
              <a:buSzPts val="2000"/>
              <a:buFont typeface="Varela Round"/>
              <a:buNone/>
              <a:defRPr sz="2000">
                <a:solidFill>
                  <a:srgbClr val="EB832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00" y="178100"/>
            <a:ext cx="742868" cy="3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4;p28">
            <a:extLst>
              <a:ext uri="{FF2B5EF4-FFF2-40B4-BE49-F238E27FC236}">
                <a16:creationId xmlns:a16="http://schemas.microsoft.com/office/drawing/2014/main" id="{D71F527A-270E-FD7B-6CFA-226CD7D6000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34568" t="27373" r="15230" b="36527"/>
          <a:stretch/>
        </p:blipFill>
        <p:spPr>
          <a:xfrm>
            <a:off x="8169325" y="64145"/>
            <a:ext cx="896713" cy="644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6244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0058" y="104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500">
                <a:solidFill>
                  <a:srgbClr val="E0256B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 rtl="0">
              <a:buNone/>
              <a:defRPr sz="1500">
                <a:solidFill>
                  <a:srgbClr val="E0256B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r" rtl="0">
              <a:buNone/>
              <a:defRPr sz="1500">
                <a:solidFill>
                  <a:srgbClr val="E0256B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r" rtl="0">
              <a:buNone/>
              <a:defRPr sz="1500">
                <a:solidFill>
                  <a:srgbClr val="E0256B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r" rtl="0">
              <a:buNone/>
              <a:defRPr sz="1500">
                <a:solidFill>
                  <a:srgbClr val="E0256B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r" rtl="0">
              <a:buNone/>
              <a:defRPr sz="1500">
                <a:solidFill>
                  <a:srgbClr val="E0256B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r" rtl="0">
              <a:buNone/>
              <a:defRPr sz="1500">
                <a:solidFill>
                  <a:srgbClr val="E0256B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r" rtl="0">
              <a:buNone/>
              <a:defRPr sz="1500">
                <a:solidFill>
                  <a:srgbClr val="E0256B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r" rtl="0">
              <a:buNone/>
              <a:defRPr sz="1500">
                <a:solidFill>
                  <a:srgbClr val="E0256B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62443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530058" y="104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500">
                <a:solidFill>
                  <a:srgbClr val="E0256B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 rtl="0">
              <a:buNone/>
              <a:defRPr sz="1500">
                <a:solidFill>
                  <a:srgbClr val="E0256B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r" rtl="0">
              <a:buNone/>
              <a:defRPr sz="1500">
                <a:solidFill>
                  <a:srgbClr val="E0256B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r" rtl="0">
              <a:buNone/>
              <a:defRPr sz="1500">
                <a:solidFill>
                  <a:srgbClr val="E0256B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r" rtl="0">
              <a:buNone/>
              <a:defRPr sz="1500">
                <a:solidFill>
                  <a:srgbClr val="E0256B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r" rtl="0">
              <a:buNone/>
              <a:defRPr sz="1500">
                <a:solidFill>
                  <a:srgbClr val="E0256B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r" rtl="0">
              <a:buNone/>
              <a:defRPr sz="1500">
                <a:solidFill>
                  <a:srgbClr val="E0256B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r" rtl="0">
              <a:buNone/>
              <a:defRPr sz="1500">
                <a:solidFill>
                  <a:srgbClr val="E0256B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r" rtl="0">
              <a:buNone/>
              <a:defRPr sz="1500">
                <a:solidFill>
                  <a:srgbClr val="E0256B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hyperlink" Target="mailto:info@digitall.charity" TargetMode="External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hyperlink" Target="https://docs.google.com/forms/d/e/1FAIpQLSfeu7gNGHdsBvFEcUGlAM8n7iPYHVQa3CTuECZUEKdIW17gbQ/viewform" TargetMode="External"/><Relationship Id="rId4" Type="http://schemas.openxmlformats.org/officeDocument/2006/relationships/image" Target="../media/image17.svg"/><Relationship Id="rId9" Type="http://schemas.openxmlformats.org/officeDocument/2006/relationships/hyperlink" Target="https://docs.google.com/forms/d/e/1FAIpQLScq5oeAct21rMr2Jdsb33BcCDEe5FWOCItJ6DwW9t3MZxvl3Q/viewfor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penguinsinternational.org/2019/12/22/cold-feet-why-dont-penguins-feet-freeze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tiny.cc/coldfeetgam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tiny.cc/coldfeettinker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tiny.cc/coldfeetspin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8476962-1270-C18C-C605-87BB325316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11230"/>
            <a:ext cx="9164054" cy="5132270"/>
          </a:xfrm>
          <a:prstGeom prst="rect">
            <a:avLst/>
          </a:prstGeom>
        </p:spPr>
      </p:pic>
      <p:sp>
        <p:nvSpPr>
          <p:cNvPr id="3" name="Google Shape;111;p28">
            <a:extLst>
              <a:ext uri="{FF2B5EF4-FFF2-40B4-BE49-F238E27FC236}">
                <a16:creationId xmlns:a16="http://schemas.microsoft.com/office/drawing/2014/main" id="{1DB09178-BF09-D8E0-196E-F228D20C4ED6}"/>
              </a:ext>
            </a:extLst>
          </p:cNvPr>
          <p:cNvSpPr txBox="1">
            <a:spLocks/>
          </p:cNvSpPr>
          <p:nvPr/>
        </p:nvSpPr>
        <p:spPr>
          <a:xfrm>
            <a:off x="415107" y="2340676"/>
            <a:ext cx="3794400" cy="281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0000"/>
              </a:lnSpc>
            </a:pPr>
            <a:r>
              <a:rPr lang="en-GB" b="1" dirty="0">
                <a:solidFill>
                  <a:schemeClr val="bg1"/>
                </a:solidFill>
                <a:latin typeface="HankRnd Black" pitchFamily="2" charset="77"/>
              </a:rPr>
              <a:t>Cold</a:t>
            </a:r>
          </a:p>
        </p:txBody>
      </p:sp>
      <p:sp>
        <p:nvSpPr>
          <p:cNvPr id="4" name="Google Shape;112;p28">
            <a:extLst>
              <a:ext uri="{FF2B5EF4-FFF2-40B4-BE49-F238E27FC236}">
                <a16:creationId xmlns:a16="http://schemas.microsoft.com/office/drawing/2014/main" id="{BB04F82C-9318-F21A-A730-BC4203A4CCFF}"/>
              </a:ext>
            </a:extLst>
          </p:cNvPr>
          <p:cNvSpPr txBox="1">
            <a:spLocks/>
          </p:cNvSpPr>
          <p:nvPr/>
        </p:nvSpPr>
        <p:spPr>
          <a:xfrm>
            <a:off x="447163" y="2934930"/>
            <a:ext cx="4121700" cy="363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>
                <a:solidFill>
                  <a:srgbClr val="F5851D"/>
                </a:solidFill>
                <a:latin typeface="Bergen Text" pitchFamily="2" charset="0"/>
              </a:rPr>
              <a:t>CSEdWeek</a:t>
            </a:r>
            <a:r>
              <a:rPr lang="en-GB" dirty="0">
                <a:solidFill>
                  <a:srgbClr val="F5851D"/>
                </a:solidFill>
                <a:latin typeface="Bergen Text" pitchFamily="2" charset="0"/>
              </a:rPr>
              <a:t> coding activity</a:t>
            </a:r>
          </a:p>
        </p:txBody>
      </p:sp>
      <p:pic>
        <p:nvPicPr>
          <p:cNvPr id="5" name="Picture 4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40E27B4C-2A5F-82B1-43AD-D17ABD97E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07" y="643171"/>
            <a:ext cx="1951312" cy="615005"/>
          </a:xfrm>
          <a:prstGeom prst="rect">
            <a:avLst/>
          </a:prstGeom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AA524D0D-3D9B-884A-02F7-632C91D987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76" t="35938" r="20720" b="29462"/>
          <a:stretch/>
        </p:blipFill>
        <p:spPr>
          <a:xfrm>
            <a:off x="2505092" y="493239"/>
            <a:ext cx="1749634" cy="1106629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F48AC75-1A50-44B5-DF8A-9BB341B28D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9" t="26217" r="-1249" b="30630"/>
          <a:stretch/>
        </p:blipFill>
        <p:spPr>
          <a:xfrm>
            <a:off x="360841" y="1301209"/>
            <a:ext cx="1497454" cy="646192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D6EF1D1-19FE-6184-05F4-41170DB7DC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9" t="26217" r="-1249" b="30630"/>
          <a:stretch/>
        </p:blipFill>
        <p:spPr>
          <a:xfrm>
            <a:off x="352937" y="3445023"/>
            <a:ext cx="1497454" cy="646192"/>
          </a:xfrm>
          <a:prstGeom prst="rect">
            <a:avLst/>
          </a:prstGeom>
        </p:spPr>
      </p:pic>
      <p:sp>
        <p:nvSpPr>
          <p:cNvPr id="9" name="Google Shape;111;p28">
            <a:extLst>
              <a:ext uri="{FF2B5EF4-FFF2-40B4-BE49-F238E27FC236}">
                <a16:creationId xmlns:a16="http://schemas.microsoft.com/office/drawing/2014/main" id="{F4332426-D3B0-A302-E264-3AE9D83DEB84}"/>
              </a:ext>
            </a:extLst>
          </p:cNvPr>
          <p:cNvSpPr txBox="1">
            <a:spLocks/>
          </p:cNvSpPr>
          <p:nvPr/>
        </p:nvSpPr>
        <p:spPr>
          <a:xfrm>
            <a:off x="431733" y="2710178"/>
            <a:ext cx="3794400" cy="281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0000"/>
              </a:lnSpc>
            </a:pPr>
            <a:r>
              <a:rPr lang="en-GB" b="1" dirty="0">
                <a:solidFill>
                  <a:schemeClr val="bg1"/>
                </a:solidFill>
                <a:latin typeface="HankRnd Black" pitchFamily="2" charset="77"/>
              </a:rPr>
              <a:t>Feet</a:t>
            </a:r>
          </a:p>
        </p:txBody>
      </p:sp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6CD07819-757A-ED74-E8A5-EC77038A6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6544" y="143265"/>
            <a:ext cx="1497455" cy="1497455"/>
          </a:xfrm>
          <a:prstGeom prst="rect">
            <a:avLst/>
          </a:prstGeom>
        </p:spPr>
      </p:pic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BFA38AC2-BB95-7C90-FA97-D6CE3A1B43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512" t="14754" r="39235" b="-5813"/>
          <a:stretch/>
        </p:blipFill>
        <p:spPr>
          <a:xfrm rot="8513483">
            <a:off x="1947366" y="1438716"/>
            <a:ext cx="3251860" cy="33817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2989FA-C634-93B0-52C0-3894F5BC7C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100"/>
          <a:stretch/>
        </p:blipFill>
        <p:spPr>
          <a:xfrm rot="20041646">
            <a:off x="5693897" y="483755"/>
            <a:ext cx="3360591" cy="3713841"/>
          </a:xfrm>
          <a:prstGeom prst="rect">
            <a:avLst/>
          </a:prstGeom>
        </p:spPr>
      </p:pic>
      <p:pic>
        <p:nvPicPr>
          <p:cNvPr id="11" name="Picture 10" descr="A picture containing person, child&#10;&#10;Description automatically generated">
            <a:extLst>
              <a:ext uri="{FF2B5EF4-FFF2-40B4-BE49-F238E27FC236}">
                <a16:creationId xmlns:a16="http://schemas.microsoft.com/office/drawing/2014/main" id="{8606F619-C416-E8CF-3E0C-EB62D7DB015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803" b="9250"/>
          <a:stretch/>
        </p:blipFill>
        <p:spPr>
          <a:xfrm>
            <a:off x="2460147" y="1056508"/>
            <a:ext cx="6032281" cy="4086992"/>
          </a:xfrm>
          <a:prstGeom prst="rect">
            <a:avLst/>
          </a:prstGeom>
        </p:spPr>
      </p:pic>
      <p:sp>
        <p:nvSpPr>
          <p:cNvPr id="12" name="Google Shape;112;p28">
            <a:extLst>
              <a:ext uri="{FF2B5EF4-FFF2-40B4-BE49-F238E27FC236}">
                <a16:creationId xmlns:a16="http://schemas.microsoft.com/office/drawing/2014/main" id="{7D3C8B01-271D-1CA4-6405-D2B761D3821C}"/>
              </a:ext>
            </a:extLst>
          </p:cNvPr>
          <p:cNvSpPr txBox="1">
            <a:spLocks/>
          </p:cNvSpPr>
          <p:nvPr/>
        </p:nvSpPr>
        <p:spPr>
          <a:xfrm>
            <a:off x="460326" y="4486079"/>
            <a:ext cx="6913867" cy="646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000" dirty="0">
                <a:solidFill>
                  <a:srgbClr val="F5851D"/>
                </a:solidFill>
                <a:latin typeface="Bergen Text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info@digitall.charity</a:t>
            </a:r>
            <a:r>
              <a:rPr lang="en-GB" sz="1000" dirty="0">
                <a:solidFill>
                  <a:srgbClr val="F5851D"/>
                </a:solidFill>
                <a:latin typeface="Bergen Text" pitchFamily="2" charset="0"/>
              </a:rPr>
              <a:t>   }  @</a:t>
            </a:r>
            <a:r>
              <a:rPr lang="en-GB" sz="1000" dirty="0" err="1">
                <a:solidFill>
                  <a:srgbClr val="F5851D"/>
                </a:solidFill>
                <a:latin typeface="Bergen Text" pitchFamily="2" charset="0"/>
              </a:rPr>
              <a:t>digitallcharity</a:t>
            </a:r>
            <a:r>
              <a:rPr lang="en-GB" sz="1000" dirty="0">
                <a:solidFill>
                  <a:srgbClr val="F5851D"/>
                </a:solidFill>
                <a:latin typeface="Bergen Text" pitchFamily="2" charset="0"/>
              </a:rPr>
              <a:t>.    }    Charitable Incorporated Organisation No 1198086</a:t>
            </a:r>
          </a:p>
        </p:txBody>
      </p:sp>
    </p:spTree>
    <p:extLst>
      <p:ext uri="{BB962C8B-B14F-4D97-AF65-F5344CB8AC3E}">
        <p14:creationId xmlns:p14="http://schemas.microsoft.com/office/powerpoint/2010/main" val="4220251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1CAB0EA6-6BEE-CA07-6F5B-999121F8F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7749" y="208263"/>
            <a:ext cx="5261385" cy="5261385"/>
          </a:xfrm>
          <a:prstGeom prst="rect">
            <a:avLst/>
          </a:prstGeom>
        </p:spPr>
      </p:pic>
      <p:sp>
        <p:nvSpPr>
          <p:cNvPr id="4" name="Google Shape;112;p28">
            <a:extLst>
              <a:ext uri="{FF2B5EF4-FFF2-40B4-BE49-F238E27FC236}">
                <a16:creationId xmlns:a16="http://schemas.microsoft.com/office/drawing/2014/main" id="{71D4432E-37CB-BCB8-CCB5-EB552C032A14}"/>
              </a:ext>
            </a:extLst>
          </p:cNvPr>
          <p:cNvSpPr txBox="1">
            <a:spLocks/>
          </p:cNvSpPr>
          <p:nvPr/>
        </p:nvSpPr>
        <p:spPr>
          <a:xfrm>
            <a:off x="447163" y="2432841"/>
            <a:ext cx="4121700" cy="363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>
                <a:solidFill>
                  <a:srgbClr val="F5851D"/>
                </a:solidFill>
                <a:latin typeface="Bergen Text" pitchFamily="2" charset="0"/>
              </a:rPr>
              <a:t>CSEdWeek</a:t>
            </a:r>
            <a:r>
              <a:rPr lang="en-GB" dirty="0">
                <a:solidFill>
                  <a:srgbClr val="F5851D"/>
                </a:solidFill>
                <a:latin typeface="Bergen Text" pitchFamily="2" charset="0"/>
              </a:rPr>
              <a:t> coding activity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4FB22A2-7EF7-A3D9-CE01-9FDDAEB3DF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9" t="26217" r="-1249" b="30630"/>
          <a:stretch/>
        </p:blipFill>
        <p:spPr>
          <a:xfrm>
            <a:off x="360841" y="799120"/>
            <a:ext cx="1497454" cy="646192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513F561-A8EA-05AA-4F06-F714111B77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9" t="26217" r="-1249" b="30630"/>
          <a:stretch/>
        </p:blipFill>
        <p:spPr>
          <a:xfrm>
            <a:off x="352937" y="2942934"/>
            <a:ext cx="1497454" cy="646192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617C76E2-D018-D7D1-4793-CDBAD9092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544" y="143265"/>
            <a:ext cx="1497455" cy="1497455"/>
          </a:xfrm>
          <a:prstGeom prst="rect">
            <a:avLst/>
          </a:prstGeom>
        </p:spPr>
      </p:pic>
      <p:sp>
        <p:nvSpPr>
          <p:cNvPr id="9" name="Google Shape;111;p28">
            <a:extLst>
              <a:ext uri="{FF2B5EF4-FFF2-40B4-BE49-F238E27FC236}">
                <a16:creationId xmlns:a16="http://schemas.microsoft.com/office/drawing/2014/main" id="{013CA0CC-7401-D116-5F99-D7D3C4218883}"/>
              </a:ext>
            </a:extLst>
          </p:cNvPr>
          <p:cNvSpPr txBox="1">
            <a:spLocks/>
          </p:cNvSpPr>
          <p:nvPr/>
        </p:nvSpPr>
        <p:spPr>
          <a:xfrm>
            <a:off x="430537" y="1816976"/>
            <a:ext cx="3794400" cy="281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0000"/>
              </a:lnSpc>
            </a:pPr>
            <a:r>
              <a:rPr lang="en-GB" b="1" dirty="0">
                <a:solidFill>
                  <a:schemeClr val="bg1"/>
                </a:solidFill>
                <a:latin typeface="HankRnd Black" pitchFamily="2" charset="77"/>
              </a:rPr>
              <a:t>Cold</a:t>
            </a:r>
          </a:p>
        </p:txBody>
      </p:sp>
      <p:sp>
        <p:nvSpPr>
          <p:cNvPr id="10" name="Google Shape;111;p28">
            <a:extLst>
              <a:ext uri="{FF2B5EF4-FFF2-40B4-BE49-F238E27FC236}">
                <a16:creationId xmlns:a16="http://schemas.microsoft.com/office/drawing/2014/main" id="{8445A882-EC00-D2D6-AE3C-F235FFC41AFD}"/>
              </a:ext>
            </a:extLst>
          </p:cNvPr>
          <p:cNvSpPr txBox="1">
            <a:spLocks/>
          </p:cNvSpPr>
          <p:nvPr/>
        </p:nvSpPr>
        <p:spPr>
          <a:xfrm>
            <a:off x="447163" y="2186478"/>
            <a:ext cx="3794400" cy="281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0000"/>
              </a:lnSpc>
            </a:pPr>
            <a:r>
              <a:rPr lang="en-GB" b="1" dirty="0">
                <a:solidFill>
                  <a:schemeClr val="bg1"/>
                </a:solidFill>
                <a:latin typeface="HankRnd Black" pitchFamily="2" charset="77"/>
              </a:rPr>
              <a:t>Feet</a:t>
            </a:r>
          </a:p>
        </p:txBody>
      </p:sp>
      <p:pic>
        <p:nvPicPr>
          <p:cNvPr id="12" name="Picture 11" descr="A picture containing stove, kitchen appliance, blur&#10;&#10;Description automatically generated">
            <a:extLst>
              <a:ext uri="{FF2B5EF4-FFF2-40B4-BE49-F238E27FC236}">
                <a16:creationId xmlns:a16="http://schemas.microsoft.com/office/drawing/2014/main" id="{BCF48822-58DF-8705-21AE-A7101784F6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1" t="20146" r="4906" b="45662"/>
          <a:stretch/>
        </p:blipFill>
        <p:spPr>
          <a:xfrm>
            <a:off x="0" y="4014331"/>
            <a:ext cx="9144000" cy="11291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1F5084-5BB3-FBD8-4D4A-736EDB1098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0668" y="614194"/>
            <a:ext cx="2143764" cy="2969125"/>
          </a:xfrm>
          <a:prstGeom prst="rect">
            <a:avLst/>
          </a:prstGeom>
        </p:spPr>
      </p:pic>
      <p:sp>
        <p:nvSpPr>
          <p:cNvPr id="2" name="Google Shape;77;p16">
            <a:hlinkClick r:id="rId9"/>
            <a:extLst>
              <a:ext uri="{FF2B5EF4-FFF2-40B4-BE49-F238E27FC236}">
                <a16:creationId xmlns:a16="http://schemas.microsoft.com/office/drawing/2014/main" id="{311441AA-2C38-B966-1A60-56724AC137C1}"/>
              </a:ext>
            </a:extLst>
          </p:cNvPr>
          <p:cNvSpPr/>
          <p:nvPr/>
        </p:nvSpPr>
        <p:spPr>
          <a:xfrm>
            <a:off x="543274" y="3830900"/>
            <a:ext cx="1369504" cy="404400"/>
          </a:xfrm>
          <a:prstGeom prst="roundRect">
            <a:avLst>
              <a:gd name="adj" fmla="val 16667"/>
            </a:avLst>
          </a:prstGeom>
          <a:solidFill>
            <a:srgbClr val="EB83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lt1"/>
                </a:solidFill>
                <a:latin typeface="HankRnd Black" pitchFamily="2" charset="77"/>
                <a:ea typeface="Nunito Black"/>
                <a:cs typeface="Nunito Black"/>
                <a:sym typeface="Nunito Black"/>
              </a:rPr>
              <a:t>Teacher Survey</a:t>
            </a:r>
            <a:endParaRPr sz="1100" b="1" dirty="0">
              <a:solidFill>
                <a:schemeClr val="lt1"/>
              </a:solidFill>
              <a:latin typeface="HankRnd Black" pitchFamily="2" charset="77"/>
              <a:ea typeface="Nunito Black"/>
              <a:cs typeface="Nunito Black"/>
              <a:sym typeface="Nunito Black"/>
            </a:endParaRPr>
          </a:p>
        </p:txBody>
      </p:sp>
      <p:sp>
        <p:nvSpPr>
          <p:cNvPr id="3" name="Google Shape;77;p16">
            <a:hlinkClick r:id="rId10"/>
            <a:extLst>
              <a:ext uri="{FF2B5EF4-FFF2-40B4-BE49-F238E27FC236}">
                <a16:creationId xmlns:a16="http://schemas.microsoft.com/office/drawing/2014/main" id="{45290524-8A0F-36FF-9857-61E9065206BF}"/>
              </a:ext>
            </a:extLst>
          </p:cNvPr>
          <p:cNvSpPr/>
          <p:nvPr/>
        </p:nvSpPr>
        <p:spPr>
          <a:xfrm>
            <a:off x="2087400" y="3830900"/>
            <a:ext cx="1837057" cy="404400"/>
          </a:xfrm>
          <a:prstGeom prst="roundRect">
            <a:avLst>
              <a:gd name="adj" fmla="val 16667"/>
            </a:avLst>
          </a:prstGeom>
          <a:solidFill>
            <a:srgbClr val="EB83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lt1"/>
                </a:solidFill>
                <a:latin typeface="HankRnd Black" pitchFamily="2" charset="77"/>
                <a:ea typeface="Nunito Black"/>
                <a:cs typeface="Nunito Black"/>
                <a:sym typeface="Nunito Black"/>
              </a:rPr>
              <a:t>Pupil Survey and Game</a:t>
            </a:r>
            <a:endParaRPr sz="1100" b="1" dirty="0">
              <a:solidFill>
                <a:schemeClr val="lt1"/>
              </a:solidFill>
              <a:latin typeface="HankRnd Black" pitchFamily="2" charset="77"/>
              <a:ea typeface="Nunito Black"/>
              <a:cs typeface="Nunito Black"/>
              <a:sym typeface="Nunito Black"/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6793514-50E9-6E4C-9517-9DE5201B6DA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0314" t="11022" b="77422"/>
          <a:stretch/>
        </p:blipFill>
        <p:spPr>
          <a:xfrm>
            <a:off x="5710293" y="705201"/>
            <a:ext cx="1820466" cy="3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;p14">
            <a:extLst>
              <a:ext uri="{FF2B5EF4-FFF2-40B4-BE49-F238E27FC236}">
                <a16:creationId xmlns:a16="http://schemas.microsoft.com/office/drawing/2014/main" id="{A7C365F0-896A-422E-BC78-C6886851EADD}"/>
              </a:ext>
            </a:extLst>
          </p:cNvPr>
          <p:cNvSpPr txBox="1">
            <a:spLocks/>
          </p:cNvSpPr>
          <p:nvPr/>
        </p:nvSpPr>
        <p:spPr>
          <a:xfrm>
            <a:off x="544412" y="518177"/>
            <a:ext cx="56735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8320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rgbClr val="EB832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dirty="0">
                <a:latin typeface="HankRnd Black" pitchFamily="2" charset="77"/>
                <a:ea typeface="Nunito Black"/>
                <a:cs typeface="Nunito Black"/>
                <a:sym typeface="Nunito Black"/>
              </a:rPr>
              <a:t>Why Don</a:t>
            </a:r>
            <a:r>
              <a:rPr lang="en-GB" b="1" dirty="0">
                <a:latin typeface="Bergen Text Bold" pitchFamily="2" charset="0"/>
                <a:ea typeface="Nunito Black"/>
                <a:cs typeface="Nunito Black"/>
                <a:sym typeface="Nunito Black"/>
              </a:rPr>
              <a:t>’</a:t>
            </a:r>
            <a:r>
              <a:rPr lang="en-GB" b="1" dirty="0">
                <a:latin typeface="HankRnd Black" pitchFamily="2" charset="77"/>
                <a:ea typeface="Nunito Black"/>
                <a:cs typeface="Nunito Black"/>
                <a:sym typeface="Nunito Black"/>
              </a:rPr>
              <a:t>t Penguin</a:t>
            </a:r>
            <a:r>
              <a:rPr lang="en-GB" b="1" dirty="0">
                <a:latin typeface="Bergen Text Bold" pitchFamily="2" charset="0"/>
                <a:ea typeface="Nunito Black"/>
                <a:cs typeface="Nunito Black"/>
                <a:sym typeface="Nunito Black"/>
              </a:rPr>
              <a:t>’</a:t>
            </a:r>
            <a:r>
              <a:rPr lang="en-GB" b="1" dirty="0">
                <a:latin typeface="HankRnd Black" pitchFamily="2" charset="77"/>
                <a:ea typeface="Nunito Black"/>
                <a:cs typeface="Nunito Black"/>
                <a:sym typeface="Nunito Black"/>
              </a:rPr>
              <a:t>s Feet Freeze?</a:t>
            </a:r>
          </a:p>
        </p:txBody>
      </p:sp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7143F61D-FFD9-22D4-7D02-A486301967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075" y="1453574"/>
            <a:ext cx="4658472" cy="2861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There’s some new research that has found out why penguin’s feet don’t freeze.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They can control their blood flow by changing the diameter of their blood vessels.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This means that when it is cold, the flow of blood is reduced and they hold onto the heat. Clever penguins!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Find out more here: </a:t>
            </a:r>
            <a:r>
              <a:rPr lang="en-GB" sz="1200" dirty="0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https://www.penguinsinternational.org/2019/12/22/cold-feet-why-dont-penguins-feet-freeze/</a:t>
            </a:r>
            <a:r>
              <a:rPr lang="en-GB" sz="1200" dirty="0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5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5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5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5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5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5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5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2DA08-E909-90B1-70EE-05B81C40F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505" y="1559900"/>
            <a:ext cx="1926129" cy="2667699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E8E76411-519E-B52F-EFAD-1329E9840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345" y="4572"/>
            <a:ext cx="1130655" cy="11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95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;p14">
            <a:extLst>
              <a:ext uri="{FF2B5EF4-FFF2-40B4-BE49-F238E27FC236}">
                <a16:creationId xmlns:a16="http://schemas.microsoft.com/office/drawing/2014/main" id="{A7C365F0-896A-422E-BC78-C6886851EADD}"/>
              </a:ext>
            </a:extLst>
          </p:cNvPr>
          <p:cNvSpPr txBox="1">
            <a:spLocks/>
          </p:cNvSpPr>
          <p:nvPr/>
        </p:nvSpPr>
        <p:spPr>
          <a:xfrm>
            <a:off x="544412" y="518177"/>
            <a:ext cx="56735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8320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rgbClr val="EB832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dirty="0">
                <a:latin typeface="HankRnd Black" pitchFamily="2" charset="77"/>
                <a:ea typeface="Nunito Black"/>
                <a:cs typeface="Nunito Black"/>
                <a:sym typeface="Nunito Black"/>
              </a:rPr>
              <a:t>Cold Feet Game Overview</a:t>
            </a:r>
          </a:p>
        </p:txBody>
      </p:sp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7143F61D-FFD9-22D4-7D02-A486301967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075" y="1453575"/>
            <a:ext cx="3461200" cy="23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Get access to the game here: </a:t>
            </a:r>
            <a:r>
              <a:rPr lang="en-GB" sz="1100" dirty="0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www.tiny.cc/coldfeetgame</a:t>
            </a:r>
            <a:r>
              <a:rPr lang="en-GB" sz="1100" dirty="0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rgbClr val="DC246A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You find yourself on the Antarctic ice but you’re not alone…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There are seals and Fifi the llama who will knock you off course.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As you skate around the ice you’ll make beautiful marks in the ice to create your own ice art.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Find out more here: </a:t>
            </a:r>
            <a:r>
              <a:rPr lang="en-GB" sz="1100" dirty="0" err="1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www.tiny.cc</a:t>
            </a:r>
            <a:r>
              <a:rPr lang="en-GB" sz="1100" dirty="0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/</a:t>
            </a:r>
            <a:r>
              <a:rPr lang="en-GB" sz="1100" dirty="0" err="1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coldfeetintro</a:t>
            </a:r>
            <a:r>
              <a:rPr lang="en-GB" sz="1100" dirty="0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 </a:t>
            </a:r>
            <a:r>
              <a:rPr lang="en-GB" sz="11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</p:txBody>
      </p:sp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E8E76411-519E-B52F-EFAD-1329E9840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345" y="4572"/>
            <a:ext cx="1130655" cy="11306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A70902-BB91-97A6-7C0D-5B56748D6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233375"/>
            <a:ext cx="3901974" cy="32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3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;p14">
            <a:extLst>
              <a:ext uri="{FF2B5EF4-FFF2-40B4-BE49-F238E27FC236}">
                <a16:creationId xmlns:a16="http://schemas.microsoft.com/office/drawing/2014/main" id="{A7C365F0-896A-422E-BC78-C6886851EADD}"/>
              </a:ext>
            </a:extLst>
          </p:cNvPr>
          <p:cNvSpPr txBox="1">
            <a:spLocks/>
          </p:cNvSpPr>
          <p:nvPr/>
        </p:nvSpPr>
        <p:spPr>
          <a:xfrm>
            <a:off x="544412" y="518177"/>
            <a:ext cx="56735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8320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rgbClr val="EB832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dirty="0">
                <a:latin typeface="HankRnd Black" pitchFamily="2" charset="77"/>
                <a:ea typeface="Nunito Black"/>
                <a:cs typeface="Nunito Black"/>
                <a:sym typeface="Nunito Black"/>
              </a:rPr>
              <a:t>Tinker Time</a:t>
            </a:r>
          </a:p>
        </p:txBody>
      </p:sp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7143F61D-FFD9-22D4-7D02-A486301967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074" y="1453575"/>
            <a:ext cx="4263767" cy="28853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Can you change the speed of the penguin?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Can you find out how to make Fifi the llama go a little slower?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Can you find out what the code does when you collide into a seal or Fifi?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Here’s a short guide: </a:t>
            </a:r>
            <a:r>
              <a:rPr lang="en-GB" sz="1400" dirty="0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www.tiny.cc/coldfeettinker</a:t>
            </a:r>
            <a:r>
              <a:rPr lang="en-GB" sz="1400" dirty="0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</p:txBody>
      </p:sp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E8E76411-519E-B52F-EFAD-1329E9840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345" y="4572"/>
            <a:ext cx="1130655" cy="113065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7532C7-C6CA-2EE5-2A65-430534F1F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9348" y="804527"/>
            <a:ext cx="4089324" cy="408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88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;p14">
            <a:extLst>
              <a:ext uri="{FF2B5EF4-FFF2-40B4-BE49-F238E27FC236}">
                <a16:creationId xmlns:a16="http://schemas.microsoft.com/office/drawing/2014/main" id="{A7C365F0-896A-422E-BC78-C6886851EADD}"/>
              </a:ext>
            </a:extLst>
          </p:cNvPr>
          <p:cNvSpPr txBox="1">
            <a:spLocks/>
          </p:cNvSpPr>
          <p:nvPr/>
        </p:nvSpPr>
        <p:spPr>
          <a:xfrm>
            <a:off x="544412" y="518177"/>
            <a:ext cx="56735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8320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rgbClr val="EB832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dirty="0">
                <a:latin typeface="HankRnd Black" pitchFamily="2" charset="77"/>
                <a:ea typeface="Nunito Black"/>
                <a:cs typeface="Nunito Black"/>
                <a:sym typeface="Nunito Black"/>
              </a:rPr>
              <a:t>Paint With A Spin</a:t>
            </a:r>
          </a:p>
        </p:txBody>
      </p:sp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7143F61D-FFD9-22D4-7D02-A486301967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075" y="1453575"/>
            <a:ext cx="3778326" cy="23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Can you combine these blocks so that the penguin does a pirouette when you press the </a:t>
            </a:r>
            <a:r>
              <a:rPr lang="en-GB" sz="1200" dirty="0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‘s’ key</a:t>
            </a:r>
            <a:r>
              <a:rPr lang="en-GB" sz="12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You’ll need to make the pen size go higher to draw a circle or bigger line and then take the pen size back again.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Don’t forget to change the costume to </a:t>
            </a:r>
            <a:r>
              <a:rPr lang="en-GB" sz="1200" dirty="0" err="1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Penguin_spin</a:t>
            </a:r>
            <a:r>
              <a:rPr lang="en-GB" sz="1200" dirty="0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 </a:t>
            </a:r>
            <a:r>
              <a:rPr lang="en-GB" sz="12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Here’s a quick guide: </a:t>
            </a:r>
            <a:r>
              <a:rPr lang="en-GB" sz="1200" dirty="0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www.tiny.cc/coldfeetspin</a:t>
            </a:r>
            <a:r>
              <a:rPr lang="en-GB" sz="1200" dirty="0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  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</p:txBody>
      </p:sp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E8E76411-519E-B52F-EFAD-1329E9840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345" y="4572"/>
            <a:ext cx="1130655" cy="113065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584DC0F-5DEC-37C6-913A-66660CCA9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3328" y="1135227"/>
            <a:ext cx="3778327" cy="3778327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EB8338-96AD-DE1A-E5E9-78B0E2D78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472" y="876889"/>
            <a:ext cx="3004322" cy="22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99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;p14">
            <a:extLst>
              <a:ext uri="{FF2B5EF4-FFF2-40B4-BE49-F238E27FC236}">
                <a16:creationId xmlns:a16="http://schemas.microsoft.com/office/drawing/2014/main" id="{A7C365F0-896A-422E-BC78-C6886851EADD}"/>
              </a:ext>
            </a:extLst>
          </p:cNvPr>
          <p:cNvSpPr txBox="1">
            <a:spLocks/>
          </p:cNvSpPr>
          <p:nvPr/>
        </p:nvSpPr>
        <p:spPr>
          <a:xfrm>
            <a:off x="544412" y="518177"/>
            <a:ext cx="56735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8320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rgbClr val="EB832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dirty="0">
                <a:latin typeface="HankRnd Black" pitchFamily="2" charset="77"/>
                <a:ea typeface="Nunito Black"/>
                <a:cs typeface="Nunito Black"/>
                <a:sym typeface="Nunito Black"/>
              </a:rPr>
              <a:t>Get Arty</a:t>
            </a:r>
          </a:p>
        </p:txBody>
      </p:sp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7143F61D-FFD9-22D4-7D02-A486301967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074" y="1453574"/>
            <a:ext cx="4526903" cy="2776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Get arty with a friend by getting them to open up your games side-by-side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Decide on what it is you are going to draw, and after a 5-4-3-2-1 countdown get drawing on the 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Press space bar when you have finished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Compare both of your artwork – what do you think?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Here’s some ideas of what to draw: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A snowman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A tree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A decoration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</p:txBody>
      </p:sp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E8E76411-519E-B52F-EFAD-1329E9840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345" y="4572"/>
            <a:ext cx="1130655" cy="1130655"/>
          </a:xfrm>
          <a:prstGeom prst="rect">
            <a:avLst/>
          </a:prstGeom>
        </p:spPr>
      </p:pic>
      <p:pic>
        <p:nvPicPr>
          <p:cNvPr id="3" name="Picture 2" descr="A snowman in front of a christmas tree&#10;&#10;Description automatically generated with medium confidence">
            <a:extLst>
              <a:ext uri="{FF2B5EF4-FFF2-40B4-BE49-F238E27FC236}">
                <a16:creationId xmlns:a16="http://schemas.microsoft.com/office/drawing/2014/main" id="{607EE28A-FBD0-EBD2-FCC5-BD0CA08F1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351" y="-134598"/>
            <a:ext cx="6346563" cy="475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20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;p14">
            <a:extLst>
              <a:ext uri="{FF2B5EF4-FFF2-40B4-BE49-F238E27FC236}">
                <a16:creationId xmlns:a16="http://schemas.microsoft.com/office/drawing/2014/main" id="{A7C365F0-896A-422E-BC78-C6886851EADD}"/>
              </a:ext>
            </a:extLst>
          </p:cNvPr>
          <p:cNvSpPr txBox="1">
            <a:spLocks/>
          </p:cNvSpPr>
          <p:nvPr/>
        </p:nvSpPr>
        <p:spPr>
          <a:xfrm>
            <a:off x="544412" y="518177"/>
            <a:ext cx="56735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8320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rgbClr val="EB832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dirty="0">
                <a:latin typeface="HankRnd Black" pitchFamily="2" charset="77"/>
                <a:ea typeface="Nunito Black"/>
                <a:cs typeface="Nunito Black"/>
                <a:sym typeface="Nunito Black"/>
              </a:rPr>
              <a:t>Northern Lights</a:t>
            </a:r>
          </a:p>
        </p:txBody>
      </p:sp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7143F61D-FFD9-22D4-7D02-A486301967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075" y="1453575"/>
            <a:ext cx="3286948" cy="23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The real name for the Northern Lights in the Antarctica are the Auroras.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Using these blocks can you get the background to light up and change the skate line to be rainbow coloured?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Maybe use the ‘t’ key to turn on the lights!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Here’s a short guide: </a:t>
            </a:r>
            <a:r>
              <a:rPr lang="en-GB" sz="1100" dirty="0" err="1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www.tiny.cc</a:t>
            </a:r>
            <a:r>
              <a:rPr lang="en-GB" sz="1100" dirty="0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/</a:t>
            </a:r>
            <a:r>
              <a:rPr lang="en-GB" sz="1100" dirty="0" err="1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coldfeetlights</a:t>
            </a:r>
            <a:r>
              <a:rPr lang="en-GB" sz="1100" dirty="0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 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</p:txBody>
      </p:sp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E8E76411-519E-B52F-EFAD-1329E9840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345" y="4572"/>
            <a:ext cx="1130655" cy="1130655"/>
          </a:xfrm>
          <a:prstGeom prst="rect">
            <a:avLst/>
          </a:prstGeom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E0DEA3F-8059-93D4-B9B2-6AC2BF77A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672" y="1010926"/>
            <a:ext cx="4819198" cy="361439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92E6F3-D8DC-922E-DBC2-E115292756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135" t="18179" r="26231" b="11049"/>
          <a:stretch/>
        </p:blipFill>
        <p:spPr>
          <a:xfrm>
            <a:off x="6155078" y="1265274"/>
            <a:ext cx="2161277" cy="314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92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;p14">
            <a:extLst>
              <a:ext uri="{FF2B5EF4-FFF2-40B4-BE49-F238E27FC236}">
                <a16:creationId xmlns:a16="http://schemas.microsoft.com/office/drawing/2014/main" id="{A7C365F0-896A-422E-BC78-C6886851EADD}"/>
              </a:ext>
            </a:extLst>
          </p:cNvPr>
          <p:cNvSpPr txBox="1">
            <a:spLocks/>
          </p:cNvSpPr>
          <p:nvPr/>
        </p:nvSpPr>
        <p:spPr>
          <a:xfrm>
            <a:off x="544412" y="518177"/>
            <a:ext cx="56735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8320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rgbClr val="EB832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dirty="0">
                <a:latin typeface="HankRnd Black" pitchFamily="2" charset="77"/>
                <a:ea typeface="Nunito Black"/>
                <a:cs typeface="Nunito Black"/>
                <a:sym typeface="Nunito Black"/>
              </a:rPr>
              <a:t>Fall Into The Lake</a:t>
            </a:r>
          </a:p>
        </p:txBody>
      </p:sp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7143F61D-FFD9-22D4-7D02-A486301967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075" y="1453575"/>
            <a:ext cx="3286948" cy="23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Can you get the penguin to fall into the lake if it touches it?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This one isn’t easy, so you might need this quick guide to help </a:t>
            </a:r>
            <a:br>
              <a:rPr lang="en-GB" sz="1200" dirty="0">
                <a:solidFill>
                  <a:schemeClr val="accent2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</a:br>
            <a:r>
              <a:rPr lang="en-GB" sz="1200" dirty="0" err="1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www.tiny.cc</a:t>
            </a:r>
            <a:r>
              <a:rPr lang="en-GB" sz="1200" dirty="0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/</a:t>
            </a:r>
            <a:r>
              <a:rPr lang="en-GB" sz="1200" dirty="0" err="1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coldfeetlake</a:t>
            </a:r>
            <a:r>
              <a:rPr lang="en-GB" sz="1200" dirty="0">
                <a:solidFill>
                  <a:srgbClr val="DC246A"/>
                </a:solidFill>
                <a:latin typeface="Bergen Text" pitchFamily="2" charset="0"/>
                <a:ea typeface="Nunito Light"/>
                <a:cs typeface="Nunito Light"/>
                <a:sym typeface="Nunito Light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/>
              </a:solidFill>
              <a:latin typeface="Bergen Text" pitchFamily="2" charset="0"/>
              <a:ea typeface="Nunito Light"/>
              <a:cs typeface="Nunito Light"/>
              <a:sym typeface="Nunito Light"/>
            </a:endParaRPr>
          </a:p>
        </p:txBody>
      </p:sp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E8E76411-519E-B52F-EFAD-1329E9840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345" y="4572"/>
            <a:ext cx="1130655" cy="1130655"/>
          </a:xfrm>
          <a:prstGeom prst="rect">
            <a:avLst/>
          </a:prstGeom>
        </p:spPr>
      </p:pic>
      <p:pic>
        <p:nvPicPr>
          <p:cNvPr id="2" name="Picture 1" descr="A picture containing dark&#10;&#10;Description automatically generated">
            <a:extLst>
              <a:ext uri="{FF2B5EF4-FFF2-40B4-BE49-F238E27FC236}">
                <a16:creationId xmlns:a16="http://schemas.microsoft.com/office/drawing/2014/main" id="{4EF00EB0-5CC1-72BB-DBE8-0D216AA55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769" y="1090877"/>
            <a:ext cx="5587457" cy="419059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7BFD64E-09A6-DE61-A63C-20D43CF4EB61}"/>
              </a:ext>
            </a:extLst>
          </p:cNvPr>
          <p:cNvSpPr/>
          <p:nvPr/>
        </p:nvSpPr>
        <p:spPr>
          <a:xfrm>
            <a:off x="5237712" y="2177182"/>
            <a:ext cx="350874" cy="1900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4810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62443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ED9ED10E9300448A05A761E176300E" ma:contentTypeVersion="18" ma:contentTypeDescription="Create a new document." ma:contentTypeScope="" ma:versionID="817422dbb0f83c1b63b982e86613d3cf">
  <xsd:schema xmlns:xsd="http://www.w3.org/2001/XMLSchema" xmlns:xs="http://www.w3.org/2001/XMLSchema" xmlns:p="http://schemas.microsoft.com/office/2006/metadata/properties" xmlns:ns2="2ed6c7d6-3e01-481e-9ae3-84edd9f66310" xmlns:ns3="eb2b2608-6bf3-40f2-afce-32e7af62b405" targetNamespace="http://schemas.microsoft.com/office/2006/metadata/properties" ma:root="true" ma:fieldsID="de187c0f11c24321ab8925e17c44c1a1" ns2:_="" ns3:_="">
    <xsd:import namespace="2ed6c7d6-3e01-481e-9ae3-84edd9f66310"/>
    <xsd:import namespace="eb2b2608-6bf3-40f2-afce-32e7af62b4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d6c7d6-3e01-481e-9ae3-84edd9f663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2b2608-6bf3-40f2-afce-32e7af62b40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e586d96-e388-4fb2-a07f-ba1f7bb533f6}" ma:internalName="TaxCatchAll" ma:showField="CatchAllData" ma:web="eb2b2608-6bf3-40f2-afce-32e7af62b40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b2b2608-6bf3-40f2-afce-32e7af62b405" xsi:nil="true"/>
    <lcf76f155ced4ddcb4097134ff3c332f xmlns="2ed6c7d6-3e01-481e-9ae3-84edd9f6631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C545351-E252-4D90-A81F-886C26EAE1C9}"/>
</file>

<file path=customXml/itemProps2.xml><?xml version="1.0" encoding="utf-8"?>
<ds:datastoreItem xmlns:ds="http://schemas.openxmlformats.org/officeDocument/2006/customXml" ds:itemID="{C275D409-556C-486F-8C4F-F3FC4E822E9B}"/>
</file>

<file path=customXml/itemProps3.xml><?xml version="1.0" encoding="utf-8"?>
<ds:datastoreItem xmlns:ds="http://schemas.openxmlformats.org/officeDocument/2006/customXml" ds:itemID="{0B32FF15-E553-493C-A7AF-D01CBA7FA60E}"/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579</Words>
  <Application>Microsoft Macintosh PowerPoint</Application>
  <PresentationFormat>On-screen Show (16:9)</PresentationFormat>
  <Paragraphs>87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Bergen Text Bold</vt:lpstr>
      <vt:lpstr>Arial</vt:lpstr>
      <vt:lpstr>Poppins</vt:lpstr>
      <vt:lpstr>Bergen Text</vt:lpstr>
      <vt:lpstr>Varela Round</vt:lpstr>
      <vt:lpstr>HankRnd Black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Tackle Coding</dc:title>
  <dc:creator>Peter Marshman</dc:creator>
  <cp:lastModifiedBy>PRICE Katharine</cp:lastModifiedBy>
  <cp:revision>40</cp:revision>
  <dcterms:modified xsi:type="dcterms:W3CDTF">2023-03-19T21:24:13Z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0x01010045ED9ED10E9300448A05A761E176300E</vt:lpwstr>
  </property>
</Properties>
</file>